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media/image12.jpg" ContentType="image/jpg"/>
  <Override PartName="/ppt/media/image13.jpg" ContentType="image/jpg"/>
  <Override PartName="/ppt/media/image14.jpg" ContentType="image/jpg"/>
  <Override PartName="/ppt/media/image15.jpg" ContentType="image/jpg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media/image17.jpg" ContentType="image/jpg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5"/>
  </p:notesMasterIdLst>
  <p:sldIdLst>
    <p:sldId id="256" r:id="rId2"/>
    <p:sldId id="306" r:id="rId3"/>
    <p:sldId id="285" r:id="rId4"/>
    <p:sldId id="286" r:id="rId5"/>
    <p:sldId id="287" r:id="rId6"/>
    <p:sldId id="289" r:id="rId7"/>
    <p:sldId id="295" r:id="rId8"/>
    <p:sldId id="301" r:id="rId9"/>
    <p:sldId id="257" r:id="rId10"/>
    <p:sldId id="261" r:id="rId11"/>
    <p:sldId id="308" r:id="rId12"/>
    <p:sldId id="309" r:id="rId13"/>
    <p:sldId id="317" r:id="rId14"/>
  </p:sldIdLst>
  <p:sldSz cx="9144000" cy="6858000" type="screen4x3"/>
  <p:notesSz cx="6858000" cy="9144000"/>
  <p:embeddedFontLst>
    <p:embeddedFont>
      <p:font typeface="Source Sans Pro" panose="020B0604020202020204" charset="0"/>
      <p:regular r:id="rId16"/>
      <p:bold r:id="rId17"/>
      <p:italic r:id="rId18"/>
      <p:boldItalic r:id="rId19"/>
    </p:embeddedFont>
    <p:embeddedFont>
      <p:font typeface="Georgia" panose="02040502050405020303" pitchFamily="18" charset="0"/>
      <p:regular r:id="rId20"/>
      <p:bold r:id="rId21"/>
      <p:italic r:id="rId22"/>
      <p:boldItalic r:id="rId23"/>
    </p:embeddedFont>
    <p:embeddedFont>
      <p:font typeface="Roboto Slab" panose="020B0604020202020204" charset="0"/>
      <p:regular r:id="rId24"/>
      <p:bold r:id="rId25"/>
    </p:embeddedFont>
    <p:embeddedFont>
      <p:font typeface="Agency FB" panose="020B0503020202020204" pitchFamily="3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1EA"/>
    <a:srgbClr val="CFD8DC"/>
    <a:srgbClr val="F05076"/>
    <a:srgbClr val="F6EA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2C326A-4E00-4ED8-A654-DA9D2434E2FA}">
  <a:tblStyle styleId="{6B2C326A-4E00-4ED8-A654-DA9D2434E2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108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78104484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0530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7687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390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623220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6115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54761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599959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9812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0788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70453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7588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1700185" y="1360350"/>
            <a:ext cx="5807400" cy="1546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60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/>
          <p:nvPr/>
        </p:nvSpPr>
        <p:spPr>
          <a:xfrm>
            <a:off x="6897625" y="619995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7454375" y="56388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8827727" y="4597554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8677050" y="6577875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2972225" y="633400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579635" y="3373479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311843" y="791518"/>
            <a:ext cx="126900" cy="126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626322" y="133987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8104500" y="4963100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8803950" y="5654657"/>
            <a:ext cx="190200" cy="1905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196310" y="1990890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1738050" y="271322"/>
            <a:ext cx="253800" cy="2538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771659" y="250448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4271584" y="474825"/>
            <a:ext cx="75900" cy="75900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Shape 25"/>
          <p:cNvSpPr/>
          <p:nvPr/>
        </p:nvSpPr>
        <p:spPr>
          <a:xfrm>
            <a:off x="7729213" y="6127438"/>
            <a:ext cx="253800" cy="25410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◎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786137" y="1600200"/>
            <a:ext cx="36753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◎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◉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2"/>
          </p:nvPr>
        </p:nvSpPr>
        <p:spPr>
          <a:xfrm>
            <a:off x="4682659" y="1600200"/>
            <a:ext cx="3675300" cy="496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SzPts val="2600"/>
              <a:buChar char="◎"/>
              <a:defRPr sz="2600"/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◉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●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○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■"/>
              <a:defRPr sz="26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786150" y="410826"/>
            <a:ext cx="7571700" cy="936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786150" y="1682267"/>
            <a:ext cx="7571700" cy="4764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‹N°›</a:t>
            </a:fld>
            <a:endParaRPr sz="1300" b="1">
              <a:solidFill>
                <a:srgbClr val="0091EA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ctrTitle"/>
          </p:nvPr>
        </p:nvSpPr>
        <p:spPr>
          <a:xfrm>
            <a:off x="1427052" y="2179253"/>
            <a:ext cx="7063805" cy="2035993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fr-FR" dirty="0"/>
              <a:t>DESIGN Thinking</a:t>
            </a:r>
            <a:endParaRPr dirty="0"/>
          </a:p>
        </p:txBody>
      </p:sp>
      <p:grpSp>
        <p:nvGrpSpPr>
          <p:cNvPr id="10" name="Groupe 9"/>
          <p:cNvGrpSpPr/>
          <p:nvPr/>
        </p:nvGrpSpPr>
        <p:grpSpPr>
          <a:xfrm>
            <a:off x="1579418" y="3354001"/>
            <a:ext cx="3135086" cy="307777"/>
            <a:chOff x="1579418" y="3610588"/>
            <a:chExt cx="3135086" cy="307777"/>
          </a:xfrm>
        </p:grpSpPr>
        <p:cxnSp>
          <p:nvCxnSpPr>
            <p:cNvPr id="11" name="Connecteur droit 10"/>
            <p:cNvCxnSpPr/>
            <p:nvPr/>
          </p:nvCxnSpPr>
          <p:spPr>
            <a:xfrm>
              <a:off x="1579418" y="3764477"/>
              <a:ext cx="3135086" cy="0"/>
            </a:xfrm>
            <a:prstGeom prst="line">
              <a:avLst/>
            </a:prstGeom>
            <a:ln>
              <a:solidFill>
                <a:srgbClr val="0091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ZoneTexte 12"/>
            <p:cNvSpPr txBox="1"/>
            <p:nvPr/>
          </p:nvSpPr>
          <p:spPr>
            <a:xfrm>
              <a:off x="2534453" y="3610588"/>
              <a:ext cx="1468672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solidFill>
                    <a:srgbClr val="00B0F0"/>
                  </a:solidFill>
                  <a:latin typeface="Roboto Slab" panose="020B0604020202020204" charset="0"/>
                  <a:ea typeface="Roboto Slab" panose="020B0604020202020204" charset="0"/>
                </a:rPr>
                <a:t>Présenter  par </a:t>
              </a:r>
              <a:endParaRPr lang="fr-FR" dirty="0">
                <a:solidFill>
                  <a:srgbClr val="00B0F0"/>
                </a:solidFill>
                <a:latin typeface="Roboto Slab" panose="020B0604020202020204" charset="0"/>
                <a:ea typeface="Roboto Slab" panose="020B0604020202020204" charset="0"/>
              </a:endParaRPr>
            </a:p>
          </p:txBody>
        </p:sp>
      </p:grpSp>
      <p:grpSp>
        <p:nvGrpSpPr>
          <p:cNvPr id="12" name="Groupe 11"/>
          <p:cNvGrpSpPr/>
          <p:nvPr/>
        </p:nvGrpSpPr>
        <p:grpSpPr>
          <a:xfrm>
            <a:off x="1579418" y="3902395"/>
            <a:ext cx="2914387" cy="380010"/>
            <a:chOff x="1567542" y="4215246"/>
            <a:chExt cx="2914387" cy="380010"/>
          </a:xfrm>
        </p:grpSpPr>
        <p:sp>
          <p:nvSpPr>
            <p:cNvPr id="5" name="Ellipse 4"/>
            <p:cNvSpPr/>
            <p:nvPr/>
          </p:nvSpPr>
          <p:spPr>
            <a:xfrm>
              <a:off x="1567542" y="4215246"/>
              <a:ext cx="380010" cy="380010"/>
            </a:xfrm>
            <a:prstGeom prst="ellipse">
              <a:avLst/>
            </a:prstGeom>
            <a:solidFill>
              <a:srgbClr val="CFD8D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ZoneTexte 15"/>
            <p:cNvSpPr txBox="1"/>
            <p:nvPr/>
          </p:nvSpPr>
          <p:spPr>
            <a:xfrm>
              <a:off x="1971305" y="4215246"/>
              <a:ext cx="25106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sz="1600" dirty="0" smtClean="0">
                  <a:solidFill>
                    <a:schemeClr val="bg2">
                      <a:lumMod val="75000"/>
                    </a:schemeClr>
                  </a:solidFill>
                </a:rPr>
                <a:t>Oueslati Mohamed Melek</a:t>
              </a:r>
              <a:endParaRPr lang="fr-FR" sz="1600" dirty="0">
                <a:solidFill>
                  <a:schemeClr val="bg2">
                    <a:lumMod val="75000"/>
                  </a:schemeClr>
                </a:solidFill>
              </a:endParaRPr>
            </a:p>
          </p:txBody>
        </p:sp>
      </p:grpSp>
      <p:pic>
        <p:nvPicPr>
          <p:cNvPr id="15" name="Image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3838" y="142504"/>
            <a:ext cx="1475159" cy="68876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5" name="object 3"/>
          <p:cNvSpPr txBox="1"/>
          <p:nvPr/>
        </p:nvSpPr>
        <p:spPr>
          <a:xfrm>
            <a:off x="1145397" y="1112880"/>
            <a:ext cx="1842770" cy="51435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b="1" spc="-5" dirty="0">
                <a:latin typeface="Agency FB"/>
                <a:cs typeface="Agency FB"/>
              </a:rPr>
              <a:t>Empathy</a:t>
            </a:r>
            <a:r>
              <a:rPr sz="3200" b="1" spc="-65" dirty="0">
                <a:latin typeface="Agency FB"/>
                <a:cs typeface="Agency FB"/>
              </a:rPr>
              <a:t> </a:t>
            </a:r>
            <a:r>
              <a:rPr sz="3200" b="1" dirty="0">
                <a:latin typeface="Agency FB"/>
                <a:cs typeface="Agency FB"/>
              </a:rPr>
              <a:t>Map</a:t>
            </a:r>
            <a:endParaRPr sz="3200" dirty="0">
              <a:latin typeface="Agency FB"/>
              <a:cs typeface="Agency FB"/>
            </a:endParaRPr>
          </a:p>
        </p:txBody>
      </p:sp>
      <p:sp>
        <p:nvSpPr>
          <p:cNvPr id="6" name="object 4"/>
          <p:cNvSpPr txBox="1"/>
          <p:nvPr/>
        </p:nvSpPr>
        <p:spPr>
          <a:xfrm>
            <a:off x="5153386" y="1120333"/>
            <a:ext cx="3535679" cy="51371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200" b="1" dirty="0">
                <a:latin typeface="Agency FB"/>
                <a:cs typeface="Agency FB"/>
              </a:rPr>
              <a:t>Value </a:t>
            </a:r>
            <a:r>
              <a:rPr sz="3200" b="1" spc="-5" dirty="0">
                <a:latin typeface="Agency FB"/>
                <a:cs typeface="Agency FB"/>
              </a:rPr>
              <a:t>Proposition</a:t>
            </a:r>
            <a:r>
              <a:rPr sz="3200" b="1" spc="-25" dirty="0">
                <a:latin typeface="Agency FB"/>
                <a:cs typeface="Agency FB"/>
              </a:rPr>
              <a:t> </a:t>
            </a:r>
            <a:r>
              <a:rPr sz="3200" b="1" dirty="0">
                <a:latin typeface="Agency FB"/>
                <a:cs typeface="Agency FB"/>
              </a:rPr>
              <a:t>Canvas</a:t>
            </a:r>
            <a:endParaRPr sz="3200" dirty="0">
              <a:latin typeface="Agency FB"/>
              <a:cs typeface="Agency FB"/>
            </a:endParaRPr>
          </a:p>
        </p:txBody>
      </p:sp>
      <p:sp>
        <p:nvSpPr>
          <p:cNvPr id="7" name="object 5"/>
          <p:cNvSpPr/>
          <p:nvPr/>
        </p:nvSpPr>
        <p:spPr>
          <a:xfrm>
            <a:off x="410933" y="1793710"/>
            <a:ext cx="3549205" cy="280129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6"/>
          <p:cNvSpPr/>
          <p:nvPr/>
        </p:nvSpPr>
        <p:spPr>
          <a:xfrm>
            <a:off x="5304714" y="1724587"/>
            <a:ext cx="3233022" cy="2864140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7"/>
          <p:cNvSpPr txBox="1"/>
          <p:nvPr/>
        </p:nvSpPr>
        <p:spPr>
          <a:xfrm>
            <a:off x="2721076" y="4588727"/>
            <a:ext cx="3822700" cy="513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-5" dirty="0">
                <a:latin typeface="Agency FB"/>
                <a:cs typeface="Agency FB"/>
              </a:rPr>
              <a:t>The Customer Journey</a:t>
            </a:r>
            <a:r>
              <a:rPr sz="3200" b="1" spc="-35" dirty="0">
                <a:latin typeface="Agency FB"/>
                <a:cs typeface="Agency FB"/>
              </a:rPr>
              <a:t> </a:t>
            </a:r>
            <a:r>
              <a:rPr sz="3200" b="1" spc="-5" dirty="0">
                <a:latin typeface="Agency FB"/>
                <a:cs typeface="Agency FB"/>
              </a:rPr>
              <a:t>Map</a:t>
            </a:r>
            <a:endParaRPr sz="3200" dirty="0">
              <a:latin typeface="Agency FB"/>
              <a:cs typeface="Agency FB"/>
            </a:endParaRPr>
          </a:p>
        </p:txBody>
      </p:sp>
      <p:sp>
        <p:nvSpPr>
          <p:cNvPr id="10" name="object 8"/>
          <p:cNvSpPr/>
          <p:nvPr/>
        </p:nvSpPr>
        <p:spPr>
          <a:xfrm>
            <a:off x="7380351" y="6124909"/>
            <a:ext cx="1599013" cy="679556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Rectangle 12"/>
          <p:cNvSpPr/>
          <p:nvPr/>
        </p:nvSpPr>
        <p:spPr>
          <a:xfrm>
            <a:off x="22605" y="167011"/>
            <a:ext cx="32095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000" dirty="0">
                <a:solidFill>
                  <a:srgbClr val="00B050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l’empathie </a:t>
            </a:r>
            <a:r>
              <a:rPr lang="fr-FR" sz="2000" dirty="0" smtClean="0">
                <a:solidFill>
                  <a:srgbClr val="00B050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: </a:t>
            </a:r>
            <a:r>
              <a:rPr lang="fr-FR" sz="2000" dirty="0">
                <a:solidFill>
                  <a:srgbClr val="00B050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Quelques Outils</a:t>
            </a:r>
            <a:endParaRPr lang="fr-FR" sz="2000" dirty="0">
              <a:solidFill>
                <a:srgbClr val="00B050"/>
              </a:solidFill>
              <a:latin typeface="Source Sans Pro" panose="020B0604020202020204" charset="0"/>
              <a:ea typeface="Roboto Slab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5" name="object 10"/>
          <p:cNvSpPr/>
          <p:nvPr/>
        </p:nvSpPr>
        <p:spPr>
          <a:xfrm>
            <a:off x="2670466" y="5189517"/>
            <a:ext cx="3923919" cy="166603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8" name="ZoneTexte 7"/>
          <p:cNvSpPr txBox="1"/>
          <p:nvPr/>
        </p:nvSpPr>
        <p:spPr>
          <a:xfrm>
            <a:off x="607511" y="2537650"/>
            <a:ext cx="77968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Pourquoi définir le besoin?</a:t>
            </a:r>
          </a:p>
          <a:p>
            <a:endParaRPr lang="fr-FR" sz="2000" dirty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604020202020204" charset="0"/>
              <a:ea typeface="Roboto Slab" panose="020B0604020202020204" charset="0"/>
              <a:cs typeface="Times New Roman" panose="02020603050405020304" pitchFamily="18" charset="0"/>
            </a:endParaRPr>
          </a:p>
          <a:p>
            <a:endParaRPr lang="fr-FR" sz="2000" dirty="0" smtClean="0">
              <a:solidFill>
                <a:schemeClr val="tx1">
                  <a:lumMod val="75000"/>
                  <a:lumOff val="25000"/>
                </a:schemeClr>
              </a:solidFill>
              <a:latin typeface="Source Sans Pro" panose="020B0604020202020204" charset="0"/>
              <a:ea typeface="Roboto Slab" panose="020B0604020202020204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fr-F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Se concentrer 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sur un problème spécifique </a:t>
            </a:r>
          </a:p>
          <a:p>
            <a:pPr marL="342900" indent="-342900">
              <a:buAutoNum type="arabicPeriod"/>
            </a:pPr>
            <a:r>
              <a:rPr lang="fr-F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Inspirer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 vos équipes</a:t>
            </a:r>
          </a:p>
          <a:p>
            <a:pPr marL="342900" indent="-342900">
              <a:buAutoNum type="arabicPeriod"/>
            </a:pPr>
            <a:r>
              <a:rPr lang="fr-F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Etablir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 une référence pour l’évaluation d’idées</a:t>
            </a:r>
          </a:p>
          <a:p>
            <a:pPr marL="342900" indent="-342900">
              <a:buAutoNum type="arabicPeriod"/>
            </a:pPr>
            <a:r>
              <a:rPr lang="fr-F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Éviter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 la tâche impossible de concevoir une solution qui doit répondre à tous les problèmes</a:t>
            </a:r>
          </a:p>
          <a:p>
            <a:pPr marL="342900" indent="-342900">
              <a:buAutoNum type="arabicPeriod"/>
            </a:pPr>
            <a:r>
              <a:rPr lang="fr-F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Guider</a:t>
            </a:r>
            <a:r>
              <a:rPr lang="fr-FR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 vos efforts d’innovation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90545"/>
            <a:ext cx="62523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La démarche de design </a:t>
            </a:r>
            <a:r>
              <a:rPr lang="fr-FR" sz="2400" dirty="0" err="1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thinking</a:t>
            </a:r>
            <a:r>
              <a:rPr lang="fr-FR" sz="2400" dirty="0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/>
            </a:r>
            <a:br>
              <a:rPr lang="fr-FR" sz="2400" dirty="0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</a:br>
            <a:endParaRPr lang="fr-FR" sz="2400" dirty="0">
              <a:solidFill>
                <a:srgbClr val="0091EA"/>
              </a:solidFill>
              <a:latin typeface="Roboto Slab" panose="020B0604020202020204" charset="0"/>
              <a:ea typeface="Roboto Slab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5083838" y="219494"/>
            <a:ext cx="3680152" cy="1384995"/>
          </a:xfrm>
          <a:prstGeom prst="rect">
            <a:avLst/>
          </a:prstGeom>
          <a:solidFill>
            <a:srgbClr val="F05076"/>
          </a:solidFill>
          <a:ln w="57150">
            <a:solidFill>
              <a:srgbClr val="F6EA3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b="1" spc="-5" dirty="0" smtClean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  <a:cs typeface="Agency FB"/>
            </a:endParaRPr>
          </a:p>
          <a:p>
            <a:pPr algn="ctr"/>
            <a:endParaRPr lang="en-US" b="1" spc="-5" dirty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  <a:cs typeface="Agency FB"/>
            </a:endParaRPr>
          </a:p>
          <a:p>
            <a:pPr algn="ctr"/>
            <a:r>
              <a:rPr lang="en-US" b="1" spc="-5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WHAT </a:t>
            </a:r>
            <a:r>
              <a:rPr lang="en-US" b="1" spc="-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IS</a:t>
            </a:r>
            <a:r>
              <a:rPr lang="en-US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 </a:t>
            </a:r>
            <a:r>
              <a:rPr lang="en-US" b="1" spc="-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THE</a:t>
            </a:r>
            <a:r>
              <a:rPr lang="en-US" b="1" spc="-7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 </a:t>
            </a:r>
            <a:r>
              <a:rPr lang="en-US" b="1" spc="-10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PROBLEM  </a:t>
            </a:r>
            <a:r>
              <a:rPr lang="en-US" b="1" spc="-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YOU WANT </a:t>
            </a:r>
            <a:r>
              <a:rPr lang="en-US" b="1" spc="-10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TO  </a:t>
            </a:r>
            <a:r>
              <a:rPr lang="en-US" b="1" spc="-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SOLVE</a:t>
            </a:r>
            <a:r>
              <a:rPr lang="en-US" b="1" spc="-1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 </a:t>
            </a:r>
            <a:r>
              <a:rPr lang="en-US" b="1" spc="-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?</a:t>
            </a:r>
            <a:endParaRPr lang="en-US" dirty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  <a:cs typeface="Agency FB"/>
            </a:endParaRPr>
          </a:p>
          <a:p>
            <a:pPr algn="ctr"/>
            <a:endParaRPr lang="fr-FR" dirty="0" smtClean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</a:endParaRPr>
          </a:p>
          <a:p>
            <a:pPr algn="ctr"/>
            <a:endParaRPr lang="fr-FR" i="1" dirty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  <p:grpSp>
        <p:nvGrpSpPr>
          <p:cNvPr id="16" name="Shape 625"/>
          <p:cNvGrpSpPr/>
          <p:nvPr/>
        </p:nvGrpSpPr>
        <p:grpSpPr>
          <a:xfrm>
            <a:off x="2209697" y="561281"/>
            <a:ext cx="1560407" cy="1445861"/>
            <a:chOff x="576250" y="4319400"/>
            <a:chExt cx="442075" cy="442050"/>
          </a:xfrm>
        </p:grpSpPr>
        <p:sp>
          <p:nvSpPr>
            <p:cNvPr id="17" name="Shape 626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8" name="Shape 627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9" name="Shape 62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0" name="Shape 62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263238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4012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4" name="Rectangle 3"/>
          <p:cNvSpPr/>
          <p:nvPr/>
        </p:nvSpPr>
        <p:spPr>
          <a:xfrm>
            <a:off x="285750" y="1490271"/>
            <a:ext cx="672465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</a:rPr>
              <a:t>consiste </a:t>
            </a:r>
            <a:r>
              <a:rPr lang="fr-F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ource Sans Pro" panose="020B0604020202020204" charset="0"/>
              </a:rPr>
              <a:t>à produire de nouvelles idées et à les concrétiser. 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784" y="2817192"/>
            <a:ext cx="2539216" cy="33555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94508" y="2022585"/>
            <a:ext cx="565785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Après avoir effectué leurs recherches, les membres de l’équipe se sont réunis pour mettre en </a:t>
            </a:r>
            <a:r>
              <a:rPr lang="fr-FR" dirty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commun les constats et les observations qu’ils avaient faits </a:t>
            </a:r>
            <a:r>
              <a:rPr lang="fr-FR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séparément.</a:t>
            </a:r>
            <a:r>
              <a:rPr lang="fr-FR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 </a:t>
            </a:r>
            <a:endParaRPr lang="fr-FR" dirty="0">
              <a:solidFill>
                <a:schemeClr val="tx1">
                  <a:lumMod val="85000"/>
                  <a:lumOff val="15000"/>
                </a:schemeClr>
              </a:solidFill>
              <a:latin typeface="Source Sans Pro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7" name="object 3"/>
          <p:cNvSpPr/>
          <p:nvPr/>
        </p:nvSpPr>
        <p:spPr>
          <a:xfrm>
            <a:off x="1536706" y="3969830"/>
            <a:ext cx="4810162" cy="220287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8122" y="442117"/>
            <a:ext cx="2505878" cy="2084631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3126179" y="574321"/>
            <a:ext cx="19479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FR" sz="2000" dirty="0" err="1" smtClean="0">
                <a:solidFill>
                  <a:srgbClr val="00B050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Ideate</a:t>
            </a:r>
            <a:r>
              <a:rPr lang="fr-FR" sz="2000" dirty="0" smtClean="0">
                <a:solidFill>
                  <a:srgbClr val="00B050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/idéation  </a:t>
            </a:r>
            <a:endParaRPr lang="fr-FR" sz="2000" dirty="0">
              <a:solidFill>
                <a:srgbClr val="00B050"/>
              </a:solidFill>
              <a:latin typeface="Source Sans Pro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90545"/>
            <a:ext cx="62523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La démarche de design </a:t>
            </a:r>
            <a:r>
              <a:rPr lang="fr-FR" sz="2400" dirty="0" err="1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thinking</a:t>
            </a:r>
            <a:r>
              <a:rPr lang="fr-FR" sz="2400" dirty="0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/>
            </a:r>
            <a:br>
              <a:rPr lang="fr-FR" sz="2400" dirty="0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</a:br>
            <a:endParaRPr lang="fr-FR" sz="2400" dirty="0">
              <a:solidFill>
                <a:srgbClr val="0091EA"/>
              </a:solidFill>
              <a:latin typeface="Roboto Slab" panose="020B0604020202020204" charset="0"/>
              <a:ea typeface="Roboto Slab" panose="020B060402020202020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325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pic>
        <p:nvPicPr>
          <p:cNvPr id="3" name="Espace réservé du contenu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0"/>
            <a:ext cx="81534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767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6" name="Rectangle 5"/>
          <p:cNvSpPr/>
          <p:nvPr/>
        </p:nvSpPr>
        <p:spPr>
          <a:xfrm>
            <a:off x="0" y="90545"/>
            <a:ext cx="625235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dirty="0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La démarche de design </a:t>
            </a:r>
            <a:r>
              <a:rPr lang="fr-FR" sz="2400" dirty="0" err="1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thinking</a:t>
            </a:r>
            <a:r>
              <a:rPr lang="fr-FR" sz="2400" dirty="0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/>
            </a:r>
            <a:br>
              <a:rPr lang="fr-FR" sz="2400" dirty="0">
                <a:solidFill>
                  <a:srgbClr val="0091EA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</a:br>
            <a:endParaRPr lang="fr-FR" sz="2400" dirty="0">
              <a:solidFill>
                <a:srgbClr val="0091EA"/>
              </a:solidFill>
              <a:latin typeface="Roboto Slab" panose="020B0604020202020204" charset="0"/>
              <a:ea typeface="Roboto Slab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3860057" y="563823"/>
            <a:ext cx="104387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000" dirty="0" err="1">
                <a:solidFill>
                  <a:srgbClr val="00B050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Define</a:t>
            </a:r>
            <a:r>
              <a:rPr lang="fr-FR" sz="2000" dirty="0">
                <a:solidFill>
                  <a:srgbClr val="00B050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1026" name="Picture 2" descr="Image associé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864"/>
          <a:stretch/>
        </p:blipFill>
        <p:spPr bwMode="auto">
          <a:xfrm>
            <a:off x="322613" y="1394820"/>
            <a:ext cx="3810000" cy="4022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/>
          <p:cNvSpPr/>
          <p:nvPr/>
        </p:nvSpPr>
        <p:spPr>
          <a:xfrm>
            <a:off x="4227040" y="3230147"/>
            <a:ext cx="4572000" cy="10772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/>
            <a:r>
              <a:rPr lang="fr-FR" sz="1600" dirty="0">
                <a:latin typeface="Georgia" panose="02040502050405020303" pitchFamily="18" charset="0"/>
              </a:rPr>
              <a:t>“Si j'avais une heure pour résoudre un problème, je passerais cinquante-cinq minutes à définir le problème et seulement cinq minutes à trouver la solution.”</a:t>
            </a:r>
            <a:endParaRPr lang="fr-FR" sz="1600" dirty="0"/>
          </a:p>
        </p:txBody>
      </p:sp>
      <p:sp>
        <p:nvSpPr>
          <p:cNvPr id="21" name="ZoneTexte 20"/>
          <p:cNvSpPr txBox="1"/>
          <p:nvPr/>
        </p:nvSpPr>
        <p:spPr>
          <a:xfrm>
            <a:off x="5083838" y="219494"/>
            <a:ext cx="3680152" cy="1384995"/>
          </a:xfrm>
          <a:prstGeom prst="rect">
            <a:avLst/>
          </a:prstGeom>
          <a:solidFill>
            <a:srgbClr val="F05076"/>
          </a:solidFill>
          <a:ln w="57150">
            <a:solidFill>
              <a:srgbClr val="F6EA36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b="1" spc="-5" dirty="0" smtClean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  <a:cs typeface="Agency FB"/>
            </a:endParaRPr>
          </a:p>
          <a:p>
            <a:pPr algn="ctr"/>
            <a:endParaRPr lang="en-US" b="1" spc="-5" dirty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  <a:cs typeface="Agency FB"/>
            </a:endParaRPr>
          </a:p>
          <a:p>
            <a:pPr algn="ctr"/>
            <a:r>
              <a:rPr lang="en-US" b="1" spc="-5" dirty="0" smtClean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WHAT </a:t>
            </a:r>
            <a:r>
              <a:rPr lang="en-US" b="1" spc="-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IS</a:t>
            </a:r>
            <a:r>
              <a:rPr lang="en-US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 </a:t>
            </a:r>
            <a:r>
              <a:rPr lang="en-US" b="1" spc="-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THE</a:t>
            </a:r>
            <a:r>
              <a:rPr lang="en-US" b="1" spc="-7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 </a:t>
            </a:r>
            <a:r>
              <a:rPr lang="en-US" b="1" spc="-10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PROBLEM  </a:t>
            </a:r>
            <a:r>
              <a:rPr lang="en-US" b="1" spc="-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YOU WANT </a:t>
            </a:r>
            <a:r>
              <a:rPr lang="en-US" b="1" spc="-10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TO  </a:t>
            </a:r>
            <a:r>
              <a:rPr lang="en-US" b="1" spc="-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SOLVE</a:t>
            </a:r>
            <a:r>
              <a:rPr lang="en-US" b="1" spc="-1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 </a:t>
            </a:r>
            <a:r>
              <a:rPr lang="en-US" b="1" spc="-5" dirty="0">
                <a:solidFill>
                  <a:schemeClr val="bg1"/>
                </a:solidFill>
                <a:latin typeface="Roboto Slab" panose="020B0604020202020204" charset="0"/>
                <a:ea typeface="Roboto Slab" panose="020B0604020202020204" charset="0"/>
                <a:cs typeface="Agency FB"/>
              </a:rPr>
              <a:t>?</a:t>
            </a:r>
            <a:endParaRPr lang="en-US" dirty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  <a:cs typeface="Agency FB"/>
            </a:endParaRPr>
          </a:p>
          <a:p>
            <a:pPr algn="ctr"/>
            <a:endParaRPr lang="fr-FR" dirty="0" smtClean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</a:endParaRPr>
          </a:p>
          <a:p>
            <a:pPr algn="ctr"/>
            <a:endParaRPr lang="fr-FR" i="1" dirty="0">
              <a:solidFill>
                <a:schemeClr val="bg1"/>
              </a:solidFill>
              <a:latin typeface="Roboto Slab" panose="020B0604020202020204" charset="0"/>
              <a:ea typeface="Roboto Slab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3452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280259" y="287118"/>
            <a:ext cx="2918951" cy="640017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/>
            <a:r>
              <a:rPr lang="fr-FR" sz="2400" dirty="0"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Thinking design</a:t>
            </a:r>
            <a:endParaRPr sz="2400" dirty="0"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cxnSp>
        <p:nvCxnSpPr>
          <p:cNvPr id="6" name="Connecteur droit 5"/>
          <p:cNvCxnSpPr/>
          <p:nvPr/>
        </p:nvCxnSpPr>
        <p:spPr>
          <a:xfrm>
            <a:off x="629392" y="1037823"/>
            <a:ext cx="1900052" cy="7206"/>
          </a:xfrm>
          <a:prstGeom prst="line">
            <a:avLst/>
          </a:prstGeom>
          <a:ln>
            <a:solidFill>
              <a:srgbClr val="0091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llipse 3"/>
          <p:cNvSpPr/>
          <p:nvPr/>
        </p:nvSpPr>
        <p:spPr>
          <a:xfrm>
            <a:off x="1439883" y="898288"/>
            <a:ext cx="279070" cy="279070"/>
          </a:xfrm>
          <a:prstGeom prst="ellipse">
            <a:avLst/>
          </a:prstGeom>
          <a:solidFill>
            <a:srgbClr val="0091EA"/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space réservé du contenu 2"/>
          <p:cNvSpPr>
            <a:spLocks noGrp="1"/>
          </p:cNvSpPr>
          <p:nvPr>
            <p:ph type="body" idx="1"/>
          </p:nvPr>
        </p:nvSpPr>
        <p:spPr>
          <a:xfrm>
            <a:off x="616535" y="2137329"/>
            <a:ext cx="7787849" cy="2375293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L’expression design </a:t>
            </a:r>
            <a:r>
              <a:rPr lang="fr-FR" sz="1800" dirty="0" err="1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thinking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 a été inventée et popularisée par </a:t>
            </a:r>
            <a:r>
              <a:rPr lang="fr-FR" sz="1800" dirty="0" smtClean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les fondateurs 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d’un célèbre </a:t>
            </a:r>
            <a:r>
              <a:rPr lang="fr-FR" sz="1800" dirty="0" smtClean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 cabinet 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de conseil, </a:t>
            </a:r>
            <a:r>
              <a:rPr lang="fr-FR" sz="1800" dirty="0" smtClean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IDEO, 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pour souligner les caractéristiques d’un processus d’innovation </a:t>
            </a:r>
            <a:r>
              <a:rPr lang="fr-FR" sz="1800" dirty="0" smtClean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 à 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l’origine de très nombreux succès, que ce soient des produits, services, processus ou </a:t>
            </a:r>
            <a:r>
              <a:rPr lang="fr-FR" sz="1800" dirty="0" smtClean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 systèmes </a:t>
            </a:r>
            <a:endParaRPr lang="fr-FR" sz="1800" dirty="0">
              <a:solidFill>
                <a:schemeClr val="tx1"/>
              </a:solidFill>
              <a:latin typeface="Source Sans Pro" panose="020B0604020202020204" charset="0"/>
              <a:cs typeface="Times New Roman" panose="02020603050405020304" pitchFamily="18" charset="0"/>
            </a:endParaRPr>
          </a:p>
          <a:p>
            <a:endParaRPr lang="fr-FR" sz="1800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6307" y="3503221"/>
            <a:ext cx="5332824" cy="4888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859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114005" y="77853"/>
            <a:ext cx="6975564" cy="1099505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/>
            <a:r>
              <a:rPr lang="fr-FR" sz="2400" dirty="0">
                <a:latin typeface="Source Sans Pro" panose="020B0604020202020204" charset="0"/>
                <a:cs typeface="Times New Roman" panose="02020603050405020304" pitchFamily="18" charset="0"/>
              </a:rPr>
              <a:t>Comment innover sur son modèle économique ?</a:t>
            </a:r>
            <a:br>
              <a:rPr lang="fr-FR" sz="2400" dirty="0">
                <a:latin typeface="Source Sans Pro" panose="020B0604020202020204" charset="0"/>
                <a:cs typeface="Times New Roman" panose="02020603050405020304" pitchFamily="18" charset="0"/>
              </a:rPr>
            </a:br>
            <a:endParaRPr sz="2400" dirty="0">
              <a:latin typeface="Source Sans Pro" panose="020B0604020202020204" charset="0"/>
              <a:ea typeface="Roboto Slab" panose="020B0604020202020204" charset="0"/>
            </a:endParaRPr>
          </a:p>
        </p:txBody>
      </p:sp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" name="Groupe 1"/>
          <p:cNvGrpSpPr/>
          <p:nvPr/>
        </p:nvGrpSpPr>
        <p:grpSpPr>
          <a:xfrm>
            <a:off x="2651761" y="803285"/>
            <a:ext cx="1900052" cy="279070"/>
            <a:chOff x="629392" y="898288"/>
            <a:chExt cx="1900052" cy="279070"/>
          </a:xfrm>
        </p:grpSpPr>
        <p:cxnSp>
          <p:nvCxnSpPr>
            <p:cNvPr id="6" name="Connecteur droit 5"/>
            <p:cNvCxnSpPr/>
            <p:nvPr/>
          </p:nvCxnSpPr>
          <p:spPr>
            <a:xfrm>
              <a:off x="629392" y="1037823"/>
              <a:ext cx="1900052" cy="7206"/>
            </a:xfrm>
            <a:prstGeom prst="line">
              <a:avLst/>
            </a:prstGeom>
            <a:ln>
              <a:solidFill>
                <a:srgbClr val="0091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/>
            <p:cNvSpPr/>
            <p:nvPr/>
          </p:nvSpPr>
          <p:spPr>
            <a:xfrm>
              <a:off x="1439883" y="898288"/>
              <a:ext cx="279070" cy="279070"/>
            </a:xfrm>
            <a:prstGeom prst="ellipse">
              <a:avLst/>
            </a:prstGeom>
            <a:solidFill>
              <a:srgbClr val="0091EA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" name="Espace réservé du contenu 2"/>
          <p:cNvSpPr>
            <a:spLocks noGrp="1"/>
          </p:cNvSpPr>
          <p:nvPr>
            <p:ph type="body" idx="1"/>
          </p:nvPr>
        </p:nvSpPr>
        <p:spPr>
          <a:xfrm>
            <a:off x="616535" y="2497076"/>
            <a:ext cx="7787849" cy="2375293"/>
          </a:xfrm>
          <a:solidFill>
            <a:schemeClr val="bg1"/>
          </a:solidFill>
        </p:spPr>
        <p:txBody>
          <a:bodyPr/>
          <a:lstStyle/>
          <a:p>
            <a:pPr marL="0" indent="0">
              <a:buNone/>
            </a:pP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Le terme </a:t>
            </a:r>
            <a:r>
              <a:rPr lang="fr-FR" sz="1800" b="1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design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 désigne une forme de création d’un projet en vue de la réalisation et production d’un objet ou d’un système, situés à la croisée </a:t>
            </a:r>
            <a:r>
              <a:rPr lang="fr-FR" sz="1800" b="1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de l’art, 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de la </a:t>
            </a:r>
            <a:r>
              <a:rPr lang="fr-FR" sz="1800" b="1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technique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 et de </a:t>
            </a:r>
            <a:r>
              <a:rPr lang="fr-FR" sz="1800" b="1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la société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. C’est exactement autour de ce mode de pensée que sont construits des modèles économiques </a:t>
            </a:r>
            <a:r>
              <a:rPr lang="fr-FR" sz="1800" b="1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innovants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.</a:t>
            </a:r>
          </a:p>
          <a:p>
            <a:endParaRPr lang="fr-FR" dirty="0">
              <a:latin typeface="Source Sans Pro" panose="020B0604020202020204" charset="0"/>
            </a:endParaRPr>
          </a:p>
        </p:txBody>
      </p:sp>
      <p:grpSp>
        <p:nvGrpSpPr>
          <p:cNvPr id="9" name="Groupe 8"/>
          <p:cNvGrpSpPr/>
          <p:nvPr/>
        </p:nvGrpSpPr>
        <p:grpSpPr>
          <a:xfrm>
            <a:off x="6225924" y="4120014"/>
            <a:ext cx="2918076" cy="2705157"/>
            <a:chOff x="5865747" y="3416025"/>
            <a:chExt cx="2572978" cy="2396400"/>
          </a:xfrm>
        </p:grpSpPr>
        <p:sp>
          <p:nvSpPr>
            <p:cNvPr id="10" name="Shape 84"/>
            <p:cNvSpPr/>
            <p:nvPr/>
          </p:nvSpPr>
          <p:spPr>
            <a:xfrm>
              <a:off x="5865747" y="3416025"/>
              <a:ext cx="1820700" cy="18207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" name="Shape 89"/>
            <p:cNvCxnSpPr/>
            <p:nvPr/>
          </p:nvCxnSpPr>
          <p:spPr>
            <a:xfrm>
              <a:off x="6939075" y="5244825"/>
              <a:ext cx="145800" cy="567600"/>
            </a:xfrm>
            <a:prstGeom prst="straightConnector1">
              <a:avLst/>
            </a:prstGeom>
            <a:noFill/>
            <a:ln w="9525" cap="flat" cmpd="sng">
              <a:solidFill>
                <a:srgbClr val="CFD8DC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4" name="Shape 90"/>
            <p:cNvCxnSpPr/>
            <p:nvPr/>
          </p:nvCxnSpPr>
          <p:spPr>
            <a:xfrm>
              <a:off x="7419812" y="4970090"/>
              <a:ext cx="289500" cy="396300"/>
            </a:xfrm>
            <a:prstGeom prst="straightConnector1">
              <a:avLst/>
            </a:prstGeom>
            <a:noFill/>
            <a:ln w="9525" cap="flat" cmpd="sng">
              <a:solidFill>
                <a:srgbClr val="CFD8DC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15" name="Shape 91"/>
            <p:cNvCxnSpPr/>
            <p:nvPr/>
          </p:nvCxnSpPr>
          <p:spPr>
            <a:xfrm>
              <a:off x="7636225" y="4669275"/>
              <a:ext cx="802500" cy="259500"/>
            </a:xfrm>
            <a:prstGeom prst="straightConnector1">
              <a:avLst/>
            </a:prstGeom>
            <a:noFill/>
            <a:ln w="9525" cap="flat" cmpd="sng">
              <a:solidFill>
                <a:srgbClr val="CFD8DC"/>
              </a:solidFill>
              <a:prstDash val="solid"/>
              <a:round/>
              <a:headEnd type="none" w="lg" len="lg"/>
              <a:tailEnd type="none" w="lg" len="lg"/>
            </a:ln>
          </p:spPr>
        </p:cxnSp>
      </p:grp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978" y="4110871"/>
            <a:ext cx="1640460" cy="206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87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114005" y="-305363"/>
            <a:ext cx="6975564" cy="1099505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/>
            <a:r>
              <a:rPr lang="fr-FR" sz="2400" dirty="0"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Thinking design : concept et fondements </a:t>
            </a:r>
            <a:endParaRPr sz="2400" dirty="0">
              <a:latin typeface="Roboto Slab" panose="020B0604020202020204" charset="0"/>
              <a:ea typeface="Roboto Slab" panose="020B0604020202020204" charset="0"/>
            </a:endParaRPr>
          </a:p>
        </p:txBody>
      </p:sp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" name="Groupe 1"/>
          <p:cNvGrpSpPr/>
          <p:nvPr/>
        </p:nvGrpSpPr>
        <p:grpSpPr>
          <a:xfrm>
            <a:off x="2651761" y="803285"/>
            <a:ext cx="1900052" cy="279070"/>
            <a:chOff x="629392" y="898288"/>
            <a:chExt cx="1900052" cy="279070"/>
          </a:xfrm>
        </p:grpSpPr>
        <p:cxnSp>
          <p:nvCxnSpPr>
            <p:cNvPr id="6" name="Connecteur droit 5"/>
            <p:cNvCxnSpPr/>
            <p:nvPr/>
          </p:nvCxnSpPr>
          <p:spPr>
            <a:xfrm>
              <a:off x="629392" y="1037823"/>
              <a:ext cx="1900052" cy="7206"/>
            </a:xfrm>
            <a:prstGeom prst="line">
              <a:avLst/>
            </a:prstGeom>
            <a:ln>
              <a:solidFill>
                <a:srgbClr val="0091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Ellipse 3"/>
            <p:cNvSpPr/>
            <p:nvPr/>
          </p:nvSpPr>
          <p:spPr>
            <a:xfrm>
              <a:off x="1439883" y="898288"/>
              <a:ext cx="279070" cy="279070"/>
            </a:xfrm>
            <a:prstGeom prst="ellipse">
              <a:avLst/>
            </a:prstGeom>
            <a:solidFill>
              <a:srgbClr val="0091EA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9" name="Groupe 18"/>
          <p:cNvGrpSpPr/>
          <p:nvPr/>
        </p:nvGrpSpPr>
        <p:grpSpPr>
          <a:xfrm>
            <a:off x="2994369" y="3394715"/>
            <a:ext cx="402707" cy="3200919"/>
            <a:chOff x="2945604" y="3612138"/>
            <a:chExt cx="402707" cy="3200919"/>
          </a:xfrm>
        </p:grpSpPr>
        <p:cxnSp>
          <p:nvCxnSpPr>
            <p:cNvPr id="8" name="Connecteur droit 7"/>
            <p:cNvCxnSpPr>
              <a:endCxn id="23" idx="0"/>
            </p:cNvCxnSpPr>
            <p:nvPr/>
          </p:nvCxnSpPr>
          <p:spPr>
            <a:xfrm flipH="1">
              <a:off x="3146956" y="3712343"/>
              <a:ext cx="4" cy="2698011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Ellipse 16"/>
            <p:cNvSpPr/>
            <p:nvPr/>
          </p:nvSpPr>
          <p:spPr>
            <a:xfrm>
              <a:off x="2945608" y="3612138"/>
              <a:ext cx="402703" cy="4027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Ellipse 19"/>
            <p:cNvSpPr/>
            <p:nvPr/>
          </p:nvSpPr>
          <p:spPr>
            <a:xfrm>
              <a:off x="2945607" y="4311270"/>
              <a:ext cx="402703" cy="4027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Ellipse 20"/>
            <p:cNvSpPr/>
            <p:nvPr/>
          </p:nvSpPr>
          <p:spPr>
            <a:xfrm>
              <a:off x="2945606" y="5010331"/>
              <a:ext cx="402703" cy="4027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Ellipse 21"/>
            <p:cNvSpPr/>
            <p:nvPr/>
          </p:nvSpPr>
          <p:spPr>
            <a:xfrm>
              <a:off x="2945605" y="5711294"/>
              <a:ext cx="402703" cy="4027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3" name="Ellipse 22"/>
            <p:cNvSpPr/>
            <p:nvPr/>
          </p:nvSpPr>
          <p:spPr>
            <a:xfrm>
              <a:off x="2945604" y="6410354"/>
              <a:ext cx="402703" cy="40270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6" name="Groupe 25"/>
          <p:cNvGrpSpPr/>
          <p:nvPr/>
        </p:nvGrpSpPr>
        <p:grpSpPr>
          <a:xfrm rot="3707407">
            <a:off x="116040" y="3160975"/>
            <a:ext cx="2752378" cy="3171080"/>
            <a:chOff x="5865747" y="3416025"/>
            <a:chExt cx="2426876" cy="2809144"/>
          </a:xfrm>
        </p:grpSpPr>
        <p:sp>
          <p:nvSpPr>
            <p:cNvPr id="27" name="Shape 84"/>
            <p:cNvSpPr/>
            <p:nvPr/>
          </p:nvSpPr>
          <p:spPr>
            <a:xfrm>
              <a:off x="5865747" y="3416025"/>
              <a:ext cx="1820700" cy="18207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8" name="Shape 89"/>
            <p:cNvCxnSpPr/>
            <p:nvPr/>
          </p:nvCxnSpPr>
          <p:spPr>
            <a:xfrm rot="17892593" flipH="1">
              <a:off x="6648934" y="5419837"/>
              <a:ext cx="850284" cy="760379"/>
            </a:xfrm>
            <a:prstGeom prst="straightConnector1">
              <a:avLst/>
            </a:prstGeom>
            <a:noFill/>
            <a:ln w="9525" cap="flat" cmpd="sng">
              <a:solidFill>
                <a:srgbClr val="CFD8DC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29" name="Shape 90"/>
            <p:cNvCxnSpPr/>
            <p:nvPr/>
          </p:nvCxnSpPr>
          <p:spPr>
            <a:xfrm rot="17892593" flipH="1">
              <a:off x="7452570" y="4951371"/>
              <a:ext cx="319562" cy="607602"/>
            </a:xfrm>
            <a:prstGeom prst="straightConnector1">
              <a:avLst/>
            </a:prstGeom>
            <a:noFill/>
            <a:ln w="9525" cap="flat" cmpd="sng">
              <a:solidFill>
                <a:srgbClr val="CFD8DC"/>
              </a:solidFill>
              <a:prstDash val="solid"/>
              <a:round/>
              <a:headEnd type="none" w="lg" len="lg"/>
              <a:tailEnd type="none" w="lg" len="lg"/>
            </a:ln>
          </p:spPr>
        </p:cxnSp>
        <p:cxnSp>
          <p:nvCxnSpPr>
            <p:cNvPr id="30" name="Shape 91"/>
            <p:cNvCxnSpPr/>
            <p:nvPr/>
          </p:nvCxnSpPr>
          <p:spPr>
            <a:xfrm rot="17892593">
              <a:off x="7892898" y="4435257"/>
              <a:ext cx="135497" cy="663953"/>
            </a:xfrm>
            <a:prstGeom prst="straightConnector1">
              <a:avLst/>
            </a:prstGeom>
            <a:noFill/>
            <a:ln w="9525" cap="flat" cmpd="sng">
              <a:solidFill>
                <a:srgbClr val="CFD8DC"/>
              </a:solidFill>
              <a:prstDash val="solid"/>
              <a:round/>
              <a:headEnd type="none" w="lg" len="lg"/>
              <a:tailEnd type="none" w="lg" len="lg"/>
            </a:ln>
          </p:spPr>
        </p:cxnSp>
      </p:grpSp>
      <p:sp>
        <p:nvSpPr>
          <p:cNvPr id="33" name="Rectangle 32"/>
          <p:cNvSpPr/>
          <p:nvPr/>
        </p:nvSpPr>
        <p:spPr>
          <a:xfrm>
            <a:off x="3370583" y="3422929"/>
            <a:ext cx="554135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latin typeface="Source Sans Pro" panose="020B0604020202020204" charset="0"/>
                <a:cs typeface="Times New Roman" panose="02020603050405020304" pitchFamily="18" charset="0"/>
              </a:rPr>
              <a:t>La modélisation  </a:t>
            </a:r>
            <a:r>
              <a:rPr lang="fr-FR" dirty="0">
                <a:latin typeface="Source Sans Pro" panose="020B0604020202020204" charset="0"/>
                <a:cs typeface="Times New Roman" panose="02020603050405020304" pitchFamily="18" charset="0"/>
              </a:rPr>
              <a:t>du mode de pensée et de la méthodologie du designer</a:t>
            </a:r>
          </a:p>
        </p:txBody>
      </p:sp>
      <p:sp>
        <p:nvSpPr>
          <p:cNvPr id="36" name="Rectangle 35"/>
          <p:cNvSpPr/>
          <p:nvPr/>
        </p:nvSpPr>
        <p:spPr>
          <a:xfrm>
            <a:off x="3462252" y="4109195"/>
            <a:ext cx="554135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 smtClean="0">
                <a:latin typeface="Source Sans Pro" panose="020B0604020202020204" charset="0"/>
                <a:cs typeface="Times New Roman" panose="02020603050405020304" pitchFamily="18" charset="0"/>
              </a:rPr>
              <a:t>L’identification </a:t>
            </a:r>
            <a:r>
              <a:rPr lang="fr-FR" b="1" dirty="0">
                <a:latin typeface="Source Sans Pro" panose="020B0604020202020204" charset="0"/>
                <a:cs typeface="Times New Roman" panose="02020603050405020304" pitchFamily="18" charset="0"/>
              </a:rPr>
              <a:t>et  l’analyse  </a:t>
            </a:r>
            <a:r>
              <a:rPr lang="fr-FR" dirty="0">
                <a:latin typeface="Source Sans Pro" panose="020B0604020202020204" charset="0"/>
                <a:cs typeface="Times New Roman" panose="02020603050405020304" pitchFamily="18" charset="0"/>
              </a:rPr>
              <a:t>de la question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462252" y="4832857"/>
            <a:ext cx="554135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 smtClean="0">
                <a:latin typeface="Source Sans Pro" panose="020B0604020202020204" charset="0"/>
                <a:cs typeface="Times New Roman" panose="02020603050405020304" pitchFamily="18" charset="0"/>
              </a:rPr>
              <a:t>La </a:t>
            </a:r>
            <a:r>
              <a:rPr lang="fr-FR" b="1" dirty="0">
                <a:latin typeface="Source Sans Pro" panose="020B0604020202020204" charset="0"/>
                <a:cs typeface="Times New Roman" panose="02020603050405020304" pitchFamily="18" charset="0"/>
              </a:rPr>
              <a:t>médiation et  la traduction </a:t>
            </a:r>
            <a:r>
              <a:rPr lang="fr-FR" dirty="0">
                <a:latin typeface="Source Sans Pro" panose="020B0604020202020204" charset="0"/>
                <a:cs typeface="Times New Roman" panose="02020603050405020304" pitchFamily="18" charset="0"/>
              </a:rPr>
              <a:t>visuelle et physique  des idées tout au long du projet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462252" y="5541332"/>
            <a:ext cx="554135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latin typeface="Source Sans Pro" panose="020B0604020202020204" charset="0"/>
                <a:cs typeface="Times New Roman" panose="02020603050405020304" pitchFamily="18" charset="0"/>
              </a:rPr>
              <a:t>l’inspiration</a:t>
            </a:r>
            <a:endParaRPr lang="fr-FR" dirty="0">
              <a:latin typeface="Source Sans Pro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463321" y="6240393"/>
            <a:ext cx="554135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b="1" dirty="0">
                <a:latin typeface="Source Sans Pro" panose="020B0604020202020204" charset="0"/>
                <a:cs typeface="Times New Roman" panose="02020603050405020304" pitchFamily="18" charset="0"/>
              </a:rPr>
              <a:t>l’implémentation</a:t>
            </a:r>
            <a:endParaRPr lang="fr-FR" dirty="0">
              <a:latin typeface="Source Sans Pro" panose="020B0604020202020204" charset="0"/>
              <a:cs typeface="Times New Roman" panose="02020603050405020304" pitchFamily="18" charset="0"/>
            </a:endParaRPr>
          </a:p>
        </p:txBody>
      </p:sp>
      <p:pic>
        <p:nvPicPr>
          <p:cNvPr id="41" name="Image 4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51" r="9145" b="50689"/>
          <a:stretch/>
        </p:blipFill>
        <p:spPr>
          <a:xfrm>
            <a:off x="1318135" y="3171582"/>
            <a:ext cx="1220082" cy="180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62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>
            <a:off x="0" y="301511"/>
            <a:ext cx="6975564" cy="554732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r>
              <a:rPr lang="fr-FR" sz="2400" dirty="0"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Thinking design : concept et fondements </a:t>
            </a:r>
          </a:p>
        </p:txBody>
      </p:sp>
      <p:sp>
        <p:nvSpPr>
          <p:cNvPr id="135" name="Shape 135"/>
          <p:cNvSpPr txBox="1">
            <a:spLocks noGrp="1"/>
          </p:cNvSpPr>
          <p:nvPr>
            <p:ph type="sldNum" idx="12"/>
          </p:nvPr>
        </p:nvSpPr>
        <p:spPr>
          <a:xfrm>
            <a:off x="8404384" y="6333134"/>
            <a:ext cx="548700" cy="525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cxnSp>
        <p:nvCxnSpPr>
          <p:cNvPr id="7" name="Connecteur en angle 6"/>
          <p:cNvCxnSpPr/>
          <p:nvPr/>
        </p:nvCxnSpPr>
        <p:spPr>
          <a:xfrm>
            <a:off x="1579418" y="2315688"/>
            <a:ext cx="3307978" cy="2244434"/>
          </a:xfrm>
          <a:prstGeom prst="bentConnector3">
            <a:avLst>
              <a:gd name="adj1" fmla="val -19644"/>
            </a:avLst>
          </a:prstGeom>
          <a:ln>
            <a:solidFill>
              <a:srgbClr val="0091E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Espace réservé du contenu 2"/>
          <p:cNvSpPr txBox="1">
            <a:spLocks/>
          </p:cNvSpPr>
          <p:nvPr/>
        </p:nvSpPr>
        <p:spPr>
          <a:xfrm>
            <a:off x="1072783" y="2802581"/>
            <a:ext cx="6325544" cy="212567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937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2600"/>
              <a:buFont typeface="Source Sans Pro"/>
              <a:buChar char="◎"/>
              <a:defRPr sz="26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marR="0" lvl="1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600"/>
              <a:buFont typeface="Source Sans Pro"/>
              <a:buChar char="○"/>
              <a:defRPr sz="26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marR="0" lvl="2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600"/>
              <a:buFont typeface="Source Sans Pro"/>
              <a:buChar char="◉"/>
              <a:defRPr sz="26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marR="0" lvl="3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600"/>
              <a:buFont typeface="Source Sans Pro"/>
              <a:buChar char="●"/>
              <a:defRPr sz="26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marR="0" lvl="4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600"/>
              <a:buFont typeface="Source Sans Pro"/>
              <a:buChar char="○"/>
              <a:defRPr sz="26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marR="0" lvl="5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600"/>
              <a:buFont typeface="Source Sans Pro"/>
              <a:buChar char="■"/>
              <a:defRPr sz="26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marR="0" lvl="6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600"/>
              <a:buFont typeface="Source Sans Pro"/>
              <a:buChar char="●"/>
              <a:defRPr sz="26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marR="0" lvl="7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600"/>
              <a:buFont typeface="Source Sans Pro"/>
              <a:buChar char="○"/>
              <a:defRPr sz="26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marR="0" lvl="8" indent="-3937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600"/>
              <a:buFont typeface="Source Sans Pro"/>
              <a:buChar char="■"/>
              <a:defRPr sz="2600" b="0" i="0" u="none" strike="noStrike" cap="none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indent="0" algn="just">
              <a:buNone/>
            </a:pPr>
            <a:r>
              <a:rPr lang="fr-FR" sz="1800" dirty="0" smtClean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La 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démarche de design </a:t>
            </a:r>
            <a:r>
              <a:rPr lang="fr-FR" sz="1800" dirty="0" err="1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thinking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 combine une série de  </a:t>
            </a:r>
            <a:r>
              <a:rPr lang="fr-FR" sz="1800" dirty="0" smtClean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   phases 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selon </a:t>
            </a:r>
            <a:r>
              <a:rPr lang="fr-FR" sz="1800" b="1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un processus non linéaire</a:t>
            </a:r>
            <a:r>
              <a:rPr lang="fr-FR" sz="1800" dirty="0">
                <a:solidFill>
                  <a:schemeClr val="tx1"/>
                </a:solidFill>
                <a:latin typeface="Source Sans Pro" panose="020B0604020202020204" charset="0"/>
                <a:cs typeface="Times New Roman" panose="02020603050405020304" pitchFamily="18" charset="0"/>
              </a:rPr>
              <a:t>, ces phases se chevauchent entre elles et reviennent de façon itérative  dans la définition de la question et la recherche de solution.</a:t>
            </a:r>
          </a:p>
          <a:p>
            <a:pPr marL="0" indent="0">
              <a:buNone/>
            </a:pPr>
            <a:endParaRPr lang="fr-FR" sz="1800" dirty="0">
              <a:solidFill>
                <a:schemeClr val="tx1"/>
              </a:solidFill>
              <a:latin typeface="Source Sans Pro" panose="020B0604020202020204" charset="0"/>
              <a:cs typeface="Times New Roman" panose="02020603050405020304" pitchFamily="18" charset="0"/>
            </a:endParaRPr>
          </a:p>
          <a:p>
            <a:endParaRPr lang="fr-FR" sz="1800" dirty="0" smtClean="0">
              <a:latin typeface="Source Sans Pro" panose="020B0604020202020204" charset="0"/>
            </a:endParaRPr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4031" y="4015614"/>
            <a:ext cx="2858984" cy="2858984"/>
          </a:xfrm>
          <a:prstGeom prst="rect">
            <a:avLst/>
          </a:prstGeom>
        </p:spPr>
      </p:pic>
      <p:grpSp>
        <p:nvGrpSpPr>
          <p:cNvPr id="10" name="Groupe 9"/>
          <p:cNvGrpSpPr/>
          <p:nvPr/>
        </p:nvGrpSpPr>
        <p:grpSpPr>
          <a:xfrm>
            <a:off x="2651761" y="803285"/>
            <a:ext cx="1900052" cy="279070"/>
            <a:chOff x="629392" y="898288"/>
            <a:chExt cx="1900052" cy="279070"/>
          </a:xfrm>
        </p:grpSpPr>
        <p:cxnSp>
          <p:nvCxnSpPr>
            <p:cNvPr id="11" name="Connecteur droit 10"/>
            <p:cNvCxnSpPr/>
            <p:nvPr/>
          </p:nvCxnSpPr>
          <p:spPr>
            <a:xfrm>
              <a:off x="629392" y="1037823"/>
              <a:ext cx="1900052" cy="7206"/>
            </a:xfrm>
            <a:prstGeom prst="line">
              <a:avLst/>
            </a:prstGeom>
            <a:ln>
              <a:solidFill>
                <a:srgbClr val="0091E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Ellipse 11"/>
            <p:cNvSpPr/>
            <p:nvPr/>
          </p:nvSpPr>
          <p:spPr>
            <a:xfrm>
              <a:off x="1439883" y="898288"/>
              <a:ext cx="279070" cy="279070"/>
            </a:xfrm>
            <a:prstGeom prst="ellipse">
              <a:avLst/>
            </a:prstGeom>
            <a:solidFill>
              <a:srgbClr val="0091EA"/>
            </a:solidFill>
            <a:ln w="762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42250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9" name="Shape 133"/>
          <p:cNvSpPr txBox="1">
            <a:spLocks noGrp="1"/>
          </p:cNvSpPr>
          <p:nvPr>
            <p:ph type="title"/>
          </p:nvPr>
        </p:nvSpPr>
        <p:spPr>
          <a:xfrm>
            <a:off x="140294" y="190004"/>
            <a:ext cx="6604891" cy="629427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r>
              <a:rPr lang="fr-FR" sz="2400" dirty="0"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 La démarche de design </a:t>
            </a:r>
            <a:r>
              <a:rPr lang="fr-FR" sz="2400" dirty="0" err="1" smtClean="0"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thinking</a:t>
            </a:r>
            <a:endParaRPr lang="fr-FR" sz="2400" dirty="0">
              <a:latin typeface="Roboto Slab" panose="020B0604020202020204" charset="0"/>
              <a:ea typeface="Roboto Slab" panose="020B0604020202020204" charset="0"/>
              <a:cs typeface="Times New Roman" panose="02020603050405020304" pitchFamily="18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07701"/>
            <a:ext cx="9144000" cy="43276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2905646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/>
          </a:p>
        </p:txBody>
      </p:sp>
      <p:sp>
        <p:nvSpPr>
          <p:cNvPr id="7" name="Shape 133"/>
          <p:cNvSpPr txBox="1">
            <a:spLocks noGrp="1"/>
          </p:cNvSpPr>
          <p:nvPr>
            <p:ph type="title"/>
          </p:nvPr>
        </p:nvSpPr>
        <p:spPr>
          <a:xfrm>
            <a:off x="140294" y="190004"/>
            <a:ext cx="6604891" cy="629427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r>
              <a:rPr lang="fr-FR" sz="2400" dirty="0"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La démarche de design </a:t>
            </a:r>
            <a:r>
              <a:rPr lang="fr-FR" sz="2400" dirty="0" err="1"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thinking</a:t>
            </a:r>
            <a:endParaRPr lang="fr-FR" sz="2400" dirty="0">
              <a:latin typeface="Roboto Slab" panose="020B0604020202020204" charset="0"/>
              <a:ea typeface="Roboto Slab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28178" y="819431"/>
            <a:ext cx="383470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fr-FR" sz="2000" dirty="0" smtClean="0">
                <a:solidFill>
                  <a:srgbClr val="00B050"/>
                </a:solidFill>
                <a:latin typeface="Roboto Slab" panose="020B0604020202020204" charset="0"/>
                <a:ea typeface="Roboto Slab" panose="020B0604020202020204" charset="0"/>
                <a:cs typeface="Times New Roman" panose="02020603050405020304" pitchFamily="18" charset="0"/>
              </a:rPr>
              <a:t>l’empathie comment interagir</a:t>
            </a:r>
            <a:endParaRPr lang="fr-FR" sz="1800" dirty="0">
              <a:solidFill>
                <a:srgbClr val="00B050"/>
              </a:solidFill>
              <a:latin typeface="Roboto Slab" panose="020B0604020202020204" charset="0"/>
              <a:ea typeface="Roboto Slab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27513" y="2023460"/>
            <a:ext cx="2375064" cy="3625934"/>
          </a:xfrm>
          <a:prstGeom prst="rect">
            <a:avLst/>
          </a:prstGeom>
          <a:solidFill>
            <a:srgbClr val="009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fr-FR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fr-FR" sz="2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Préparer </a:t>
            </a:r>
            <a:r>
              <a:rPr lang="fr-FR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l’entretien </a:t>
            </a:r>
            <a:endParaRPr lang="fr-FR" sz="21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Brainstormer</a:t>
            </a:r>
            <a:endParaRPr lang="fr-FR" sz="1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fr-F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identifier </a:t>
            </a:r>
            <a:r>
              <a:rPr lang="fr-F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 ordonner </a:t>
            </a:r>
            <a:r>
              <a:rPr lang="fr-F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les thèmes</a:t>
            </a:r>
          </a:p>
          <a:p>
            <a:endParaRPr lang="fr-FR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affiner </a:t>
            </a:r>
            <a:r>
              <a:rPr lang="fr-F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questions</a:t>
            </a:r>
          </a:p>
          <a:p>
            <a:endParaRPr lang="fr-FR" dirty="0"/>
          </a:p>
        </p:txBody>
      </p:sp>
      <p:grpSp>
        <p:nvGrpSpPr>
          <p:cNvPr id="3" name="Groupe 2"/>
          <p:cNvGrpSpPr/>
          <p:nvPr/>
        </p:nvGrpSpPr>
        <p:grpSpPr>
          <a:xfrm>
            <a:off x="1346931" y="2118796"/>
            <a:ext cx="469993" cy="399778"/>
            <a:chOff x="6800263" y="835270"/>
            <a:chExt cx="1156666" cy="1088243"/>
          </a:xfrm>
          <a:solidFill>
            <a:schemeClr val="bg1"/>
          </a:solidFill>
        </p:grpSpPr>
        <p:sp>
          <p:nvSpPr>
            <p:cNvPr id="13" name="Shape 125"/>
            <p:cNvSpPr/>
            <p:nvPr/>
          </p:nvSpPr>
          <p:spPr>
            <a:xfrm>
              <a:off x="6800263" y="1247638"/>
              <a:ext cx="275520" cy="617708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grpFill/>
            <a:ln w="19050" cap="rnd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14" name="Shape 126"/>
            <p:cNvSpPr/>
            <p:nvPr/>
          </p:nvSpPr>
          <p:spPr>
            <a:xfrm>
              <a:off x="7096226" y="835270"/>
              <a:ext cx="860703" cy="1088243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9050" cap="rnd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sp>
        <p:nvSpPr>
          <p:cNvPr id="16" name="Rectangle 15"/>
          <p:cNvSpPr/>
          <p:nvPr/>
        </p:nvSpPr>
        <p:spPr>
          <a:xfrm>
            <a:off x="3275612" y="2011585"/>
            <a:ext cx="2375064" cy="3625934"/>
          </a:xfrm>
          <a:prstGeom prst="rect">
            <a:avLst/>
          </a:prstGeom>
          <a:solidFill>
            <a:srgbClr val="009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Choisir</a:t>
            </a:r>
          </a:p>
          <a:p>
            <a:pPr algn="ctr"/>
            <a:r>
              <a:rPr lang="fr-F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utilisateurs extrêmes</a:t>
            </a:r>
            <a:endParaRPr lang="fr-FR" sz="1600" dirty="0"/>
          </a:p>
        </p:txBody>
      </p:sp>
      <p:grpSp>
        <p:nvGrpSpPr>
          <p:cNvPr id="17" name="Groupe 16"/>
          <p:cNvGrpSpPr/>
          <p:nvPr/>
        </p:nvGrpSpPr>
        <p:grpSpPr>
          <a:xfrm>
            <a:off x="4195030" y="2118796"/>
            <a:ext cx="469993" cy="399778"/>
            <a:chOff x="6800263" y="835270"/>
            <a:chExt cx="1156666" cy="1088243"/>
          </a:xfrm>
          <a:solidFill>
            <a:schemeClr val="bg1"/>
          </a:solidFill>
        </p:grpSpPr>
        <p:sp>
          <p:nvSpPr>
            <p:cNvPr id="18" name="Shape 125"/>
            <p:cNvSpPr/>
            <p:nvPr/>
          </p:nvSpPr>
          <p:spPr>
            <a:xfrm>
              <a:off x="6800263" y="1247638"/>
              <a:ext cx="275520" cy="617708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grpFill/>
            <a:ln w="19050" cap="rnd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19" name="Shape 126"/>
            <p:cNvSpPr/>
            <p:nvPr/>
          </p:nvSpPr>
          <p:spPr>
            <a:xfrm>
              <a:off x="7096226" y="835270"/>
              <a:ext cx="860703" cy="1088243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9050" cap="rnd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sp>
        <p:nvSpPr>
          <p:cNvPr id="23" name="Rectangle 22"/>
          <p:cNvSpPr/>
          <p:nvPr/>
        </p:nvSpPr>
        <p:spPr>
          <a:xfrm>
            <a:off x="6123711" y="2011585"/>
            <a:ext cx="2375064" cy="3625934"/>
          </a:xfrm>
          <a:prstGeom prst="rect">
            <a:avLst/>
          </a:prstGeom>
          <a:solidFill>
            <a:srgbClr val="0091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Inetrviewer</a:t>
            </a:r>
            <a:r>
              <a:rPr lang="fr-FR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 manière empathique</a:t>
            </a:r>
          </a:p>
        </p:txBody>
      </p:sp>
      <p:grpSp>
        <p:nvGrpSpPr>
          <p:cNvPr id="24" name="Groupe 23"/>
          <p:cNvGrpSpPr/>
          <p:nvPr/>
        </p:nvGrpSpPr>
        <p:grpSpPr>
          <a:xfrm>
            <a:off x="7043129" y="2118796"/>
            <a:ext cx="469993" cy="399778"/>
            <a:chOff x="6800263" y="835270"/>
            <a:chExt cx="1156666" cy="1088243"/>
          </a:xfrm>
          <a:solidFill>
            <a:schemeClr val="bg1"/>
          </a:solidFill>
        </p:grpSpPr>
        <p:sp>
          <p:nvSpPr>
            <p:cNvPr id="25" name="Shape 125"/>
            <p:cNvSpPr/>
            <p:nvPr/>
          </p:nvSpPr>
          <p:spPr>
            <a:xfrm>
              <a:off x="6800263" y="1247638"/>
              <a:ext cx="275520" cy="617708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grpFill/>
            <a:ln w="19050" cap="rnd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  <p:sp>
          <p:nvSpPr>
            <p:cNvPr id="26" name="Shape 126"/>
            <p:cNvSpPr/>
            <p:nvPr/>
          </p:nvSpPr>
          <p:spPr>
            <a:xfrm>
              <a:off x="7096226" y="835270"/>
              <a:ext cx="860703" cy="1088243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9050" cap="rnd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0091EA"/>
                </a:solidFill>
              </a:endParaRPr>
            </a:p>
          </p:txBody>
        </p:sp>
      </p:grpSp>
      <p:pic>
        <p:nvPicPr>
          <p:cNvPr id="30" name="Image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9187" y="0"/>
            <a:ext cx="1623327" cy="179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239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u contenu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62" y="0"/>
            <a:ext cx="89916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396</Words>
  <Application>Microsoft Office PowerPoint</Application>
  <PresentationFormat>Affichage à l'écran (4:3)</PresentationFormat>
  <Paragraphs>66</Paragraphs>
  <Slides>13</Slides>
  <Notes>11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Source Sans Pro</vt:lpstr>
      <vt:lpstr>Arial</vt:lpstr>
      <vt:lpstr>Georgia</vt:lpstr>
      <vt:lpstr>Roboto Slab</vt:lpstr>
      <vt:lpstr>Agency FB</vt:lpstr>
      <vt:lpstr>Times New Roman</vt:lpstr>
      <vt:lpstr>Cordelia template</vt:lpstr>
      <vt:lpstr>DESIGN Thinking</vt:lpstr>
      <vt:lpstr>Présentation PowerPoint</vt:lpstr>
      <vt:lpstr>Thinking design</vt:lpstr>
      <vt:lpstr>Comment innover sur son modèle économique ? </vt:lpstr>
      <vt:lpstr>Thinking design : concept et fondements </vt:lpstr>
      <vt:lpstr>Thinking design : concept et fondements </vt:lpstr>
      <vt:lpstr> La démarche de design thinking</vt:lpstr>
      <vt:lpstr>La démarche de design thinking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med melek oueslati</dc:creator>
  <cp:lastModifiedBy>med melek oueslati</cp:lastModifiedBy>
  <cp:revision>77</cp:revision>
  <dcterms:modified xsi:type="dcterms:W3CDTF">2018-04-13T14:11:54Z</dcterms:modified>
</cp:coreProperties>
</file>